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Gill Sans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gZVG8FZuBGYbA/WMi50LdxIHbO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GillSan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Gill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86575b4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BAFB5"/>
              </a:buClr>
              <a:buSzPts val="2100"/>
              <a:buChar char="•"/>
            </a:pPr>
            <a:r>
              <a:rPr lang="en-US" sz="21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Openness -</a:t>
            </a:r>
            <a:r>
              <a:rPr lang="en-US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tendency to prefer new experience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BAFB5"/>
              </a:buClr>
              <a:buSzPts val="2100"/>
              <a:buChar char="•"/>
            </a:pPr>
            <a:r>
              <a:rPr lang="en-US" sz="21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Agreeableness - </a:t>
            </a:r>
            <a:r>
              <a:rPr lang="en-US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tendency to be compassionate and cooperative towards others rather than suspicious and antagonistic</a:t>
            </a:r>
            <a:endParaRPr sz="21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BAFB5"/>
              </a:buClr>
              <a:buSzPts val="2100"/>
              <a:buChar char="•"/>
            </a:pPr>
            <a:r>
              <a:rPr lang="en-US" sz="21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Emotional stabilit</a:t>
            </a:r>
            <a:r>
              <a:rPr lang="en-US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 - tendency to have psychological stress</a:t>
            </a:r>
            <a:endParaRPr sz="2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BAFB5"/>
              </a:buClr>
              <a:buSzPts val="2100"/>
              <a:buChar char="•"/>
            </a:pPr>
            <a:r>
              <a:rPr lang="en-US" sz="21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Conscientiousness - </a:t>
            </a:r>
            <a:r>
              <a:rPr lang="en-US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tendency to be organized, dependable, and self-disciplined</a:t>
            </a:r>
            <a:endParaRPr sz="21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BAFB5"/>
              </a:buClr>
              <a:buSzPts val="2100"/>
              <a:buChar char="•"/>
            </a:pPr>
            <a:r>
              <a:rPr lang="en-US" sz="21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Extraversio</a:t>
            </a:r>
            <a:r>
              <a:rPr lang="en-US" sz="210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rPr>
              <a:t>n - tendency to be outgoing</a:t>
            </a:r>
            <a:endParaRPr sz="2100">
              <a:solidFill>
                <a:schemeClr val="dk1"/>
              </a:solidFill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g786575b42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80121c0d5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80121c0d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015aa83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geneally high</a:t>
            </a:r>
            <a:endParaRPr/>
          </a:p>
        </p:txBody>
      </p:sp>
      <p:sp>
        <p:nvSpPr>
          <p:cNvPr id="189" name="Google Shape;189;gb015aa836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0121c0d5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80121c0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x-axis and y-axis added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80121c0d5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80121c0d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0121c0d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80121c0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is an extra person and very willing accept new thing. However, a harsh grader, having a low agreeableness on things. person like professor avery. He tends to like horror movies, and rank Romantic movies the second.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80121c0d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80121c0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is well- organised and willing to accept and review new things like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0121c0d5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80121c0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80121c0d5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80121c0d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according to our model and data,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categorize yourself, knowing the personality yourself, you can avoid watching movies you don’t like.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also, for the companies like Netflix and Hulu, which movies a , those data are also very important.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80121c0d5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80121c0d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percentage of people will rate higher </a:t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80121c781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percentage of people will rate higher </a:t>
            </a:r>
            <a:endParaRPr/>
          </a:p>
        </p:txBody>
      </p:sp>
      <p:sp>
        <p:nvSpPr>
          <p:cNvPr id="258" name="Google Shape;258;ga80121c781_5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80121c781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percentage of people will rate higher </a:t>
            </a:r>
            <a:endParaRPr/>
          </a:p>
        </p:txBody>
      </p:sp>
      <p:sp>
        <p:nvSpPr>
          <p:cNvPr id="265" name="Google Shape;265;ga80121c781_5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80121c0d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80121c0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80121c0d5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80121c0d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86575b42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86575b4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86575b42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86575b4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86575b422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86575b42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5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8" name="Google Shape;78;p25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2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" type="body"/>
          </p:nvPr>
        </p:nvSpPr>
        <p:spPr>
          <a:xfrm rot="5400000">
            <a:off x="4545009" y="324171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" type="body"/>
          </p:nvPr>
        </p:nvSpPr>
        <p:spPr>
          <a:xfrm rot="5400000">
            <a:off x="2838640" y="329755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1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1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2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4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0" name="Google Shape;70;p24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" name="Google Shape;22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MOVIE RATINGS AND PERSONALITIES</a:t>
            </a:r>
            <a:endParaRPr/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1855597" y="4169664"/>
            <a:ext cx="8480806" cy="2505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MSBA TEAM D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Wei Chen Lee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Jessica Zhang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Hengjun Yang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Himangini Banwari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/>
              <a:t>Mike Chung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DATA DESCRIPTION</a:t>
            </a:r>
            <a:endParaRPr/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25" y="3065933"/>
            <a:ext cx="726150" cy="7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969" y="4624850"/>
            <a:ext cx="806450" cy="8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/>
        </p:nvSpPr>
        <p:spPr>
          <a:xfrm>
            <a:off x="1697725" y="3158700"/>
            <a:ext cx="12804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UserID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1697725" y="4681425"/>
            <a:ext cx="42543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Personality attributes score (1 to 7)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7361075" y="3082350"/>
            <a:ext cx="45387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Ratings by users for movies 1, 2 and 3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7355375" y="4757775"/>
            <a:ext cx="4907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Would you recommend the movie? - Y/N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2" name="Google Shape;16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551" y="2675625"/>
            <a:ext cx="1023825" cy="10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0385" y="4648377"/>
            <a:ext cx="726149" cy="75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86575b422_0_2"/>
          <p:cNvSpPr txBox="1"/>
          <p:nvPr>
            <p:ph type="title"/>
          </p:nvPr>
        </p:nvSpPr>
        <p:spPr>
          <a:xfrm>
            <a:off x="2231111" y="8254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PERSONALITY ATTRIBUTE DEFINITIONS</a:t>
            </a:r>
            <a:endParaRPr/>
          </a:p>
        </p:txBody>
      </p:sp>
      <p:pic>
        <p:nvPicPr>
          <p:cNvPr id="169" name="Google Shape;169;g786575b42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950" y="1465500"/>
            <a:ext cx="8292101" cy="53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0121c0d5_0_68"/>
          <p:cNvSpPr txBox="1"/>
          <p:nvPr>
            <p:ph type="title"/>
          </p:nvPr>
        </p:nvSpPr>
        <p:spPr>
          <a:xfrm>
            <a:off x="2306900" y="2419730"/>
            <a:ext cx="7704300" cy="18924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Data description and </a:t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Prescriptive analysis</a:t>
            </a:r>
            <a:endParaRPr b="1" sz="3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>
            <p:ph type="title"/>
          </p:nvPr>
        </p:nvSpPr>
        <p:spPr>
          <a:xfrm>
            <a:off x="2281286" y="187367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Frequency of the rating for movie 1</a:t>
            </a:r>
            <a:endParaRPr/>
          </a:p>
        </p:txBody>
      </p:sp>
      <p:pic>
        <p:nvPicPr>
          <p:cNvPr id="180" name="Google Shape;180;p7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725" y="1654731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type="title"/>
          </p:nvPr>
        </p:nvSpPr>
        <p:spPr>
          <a:xfrm>
            <a:off x="2231136" y="1264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Frequency of the rating for movie 2</a:t>
            </a:r>
            <a:endParaRPr/>
          </a:p>
        </p:txBody>
      </p:sp>
      <p:pic>
        <p:nvPicPr>
          <p:cNvPr id="186" name="Google Shape;186;p8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467492"/>
            <a:ext cx="8471334" cy="5238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015aa836d_0_1"/>
          <p:cNvSpPr txBox="1"/>
          <p:nvPr>
            <p:ph type="title"/>
          </p:nvPr>
        </p:nvSpPr>
        <p:spPr>
          <a:xfrm>
            <a:off x="2231136" y="1264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Frequency of the rating for movie 3 </a:t>
            </a:r>
            <a:endParaRPr/>
          </a:p>
        </p:txBody>
      </p:sp>
      <p:pic>
        <p:nvPicPr>
          <p:cNvPr id="192" name="Google Shape;192;gb015aa836d_0_1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467492"/>
            <a:ext cx="8471334" cy="5238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/>
          <p:nvPr>
            <p:ph type="title"/>
          </p:nvPr>
        </p:nvSpPr>
        <p:spPr>
          <a:xfrm>
            <a:off x="2231136" y="2788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1" lang="en-US"/>
              <a:t>Coefficient</a:t>
            </a:r>
            <a:r>
              <a:rPr lang="en-US"/>
              <a:t> </a:t>
            </a:r>
            <a:r>
              <a:rPr b="1" lang="en-US"/>
              <a:t>result</a:t>
            </a:r>
            <a:r>
              <a:rPr lang="en-US"/>
              <a:t> on rating</a:t>
            </a:r>
            <a:endParaRPr/>
          </a:p>
        </p:txBody>
      </p:sp>
      <p:pic>
        <p:nvPicPr>
          <p:cNvPr id="198" name="Google Shape;19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75" y="1601530"/>
            <a:ext cx="10254101" cy="49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80121c0d5_0_22"/>
          <p:cNvSpPr txBox="1"/>
          <p:nvPr>
            <p:ph type="title"/>
          </p:nvPr>
        </p:nvSpPr>
        <p:spPr>
          <a:xfrm>
            <a:off x="2231124" y="126500"/>
            <a:ext cx="83292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 groups of </a:t>
            </a:r>
            <a:r>
              <a:rPr b="1" lang="en-US"/>
              <a:t>movie graders</a:t>
            </a:r>
            <a:r>
              <a:rPr lang="en-US"/>
              <a:t> from cluster analysis and </a:t>
            </a:r>
            <a:r>
              <a:rPr lang="en-US"/>
              <a:t>their </a:t>
            </a:r>
            <a:r>
              <a:rPr b="1" lang="en-US"/>
              <a:t>personality score</a:t>
            </a:r>
            <a:endParaRPr b="1"/>
          </a:p>
        </p:txBody>
      </p:sp>
      <p:pic>
        <p:nvPicPr>
          <p:cNvPr id="204" name="Google Shape;204;ga80121c0d5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25" y="1734750"/>
            <a:ext cx="4693650" cy="396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a80121c0d5_0_22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525" y="1734742"/>
            <a:ext cx="7047726" cy="4357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80121c0d5_0_73"/>
          <p:cNvSpPr txBox="1"/>
          <p:nvPr>
            <p:ph type="title"/>
          </p:nvPr>
        </p:nvSpPr>
        <p:spPr>
          <a:xfrm>
            <a:off x="2231111" y="283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/>
              <a:t>Result Explanation</a:t>
            </a:r>
            <a:endParaRPr b="1" sz="4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80121c0d5_0_5"/>
          <p:cNvSpPr txBox="1"/>
          <p:nvPr>
            <p:ph type="title"/>
          </p:nvPr>
        </p:nvSpPr>
        <p:spPr>
          <a:xfrm>
            <a:off x="2231136" y="2788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persona 1</a:t>
            </a:r>
            <a:endParaRPr/>
          </a:p>
        </p:txBody>
      </p:sp>
      <p:sp>
        <p:nvSpPr>
          <p:cNvPr id="216" name="Google Shape;216;ga80121c0d5_0_5"/>
          <p:cNvSpPr txBox="1"/>
          <p:nvPr>
            <p:ph idx="1" type="body"/>
          </p:nvPr>
        </p:nvSpPr>
        <p:spPr>
          <a:xfrm>
            <a:off x="9854450" y="2563325"/>
            <a:ext cx="2180700" cy="35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Documentaries</a:t>
            </a:r>
            <a:r>
              <a:rPr lang="en-US" sz="1900"/>
              <a:t>: 4.01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C0000"/>
                </a:solidFill>
              </a:rPr>
              <a:t>Horror movies</a:t>
            </a:r>
            <a:r>
              <a:rPr b="1" lang="en-US" sz="2000">
                <a:solidFill>
                  <a:srgbClr val="CC0000"/>
                </a:solidFill>
              </a:rPr>
              <a:t>: 4.28</a:t>
            </a:r>
            <a:endParaRPr b="1" sz="2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Romantic movies</a:t>
            </a:r>
            <a:r>
              <a:rPr lang="en-US"/>
              <a:t>: 4.11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ga80121c0d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5" y="2055149"/>
            <a:ext cx="2868500" cy="40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a80121c0d5_0_5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275" y="2157425"/>
            <a:ext cx="6355080" cy="39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cap="flat" cmpd="sng" w="3175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picture containing room, food, shirt&#10;&#10;Description automatically generated"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647" y="2142742"/>
            <a:ext cx="6648706" cy="3739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1953768" y="662297"/>
            <a:ext cx="8284464" cy="1480445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MOVIES ARE A GREAT ESCAPE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80121c0d5_0_10"/>
          <p:cNvSpPr txBox="1"/>
          <p:nvPr>
            <p:ph type="title"/>
          </p:nvPr>
        </p:nvSpPr>
        <p:spPr>
          <a:xfrm>
            <a:off x="2231136" y="3550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For persona 2</a:t>
            </a:r>
            <a:endParaRPr/>
          </a:p>
        </p:txBody>
      </p:sp>
      <p:sp>
        <p:nvSpPr>
          <p:cNvPr id="224" name="Google Shape;224;ga80121c0d5_0_10"/>
          <p:cNvSpPr txBox="1"/>
          <p:nvPr>
            <p:ph idx="1" type="body"/>
          </p:nvPr>
        </p:nvSpPr>
        <p:spPr>
          <a:xfrm>
            <a:off x="9911600" y="2958850"/>
            <a:ext cx="2136900" cy="253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Documentaries</a:t>
            </a:r>
            <a:r>
              <a:rPr lang="en-US" sz="1900"/>
              <a:t>: 4.03 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990000"/>
                </a:solidFill>
              </a:rPr>
              <a:t>Horror movies</a:t>
            </a:r>
            <a:r>
              <a:rPr b="1" lang="en-US" sz="1900">
                <a:solidFill>
                  <a:srgbClr val="990000"/>
                </a:solidFill>
              </a:rPr>
              <a:t>: 4.30</a:t>
            </a:r>
            <a:endParaRPr b="1" sz="19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Romantic movies</a:t>
            </a:r>
            <a:r>
              <a:rPr lang="en-US" sz="1900"/>
              <a:t>: 4.10</a:t>
            </a:r>
            <a:endParaRPr sz="1900"/>
          </a:p>
        </p:txBody>
      </p:sp>
      <p:pic>
        <p:nvPicPr>
          <p:cNvPr id="225" name="Google Shape;225;ga80121c0d5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0" y="2144444"/>
            <a:ext cx="2950875" cy="414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a80121c0d5_0_10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125" y="2276525"/>
            <a:ext cx="6414575" cy="39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80121c0d5_0_17"/>
          <p:cNvSpPr txBox="1"/>
          <p:nvPr>
            <p:ph type="title"/>
          </p:nvPr>
        </p:nvSpPr>
        <p:spPr>
          <a:xfrm>
            <a:off x="2231136" y="202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Persona 3</a:t>
            </a:r>
            <a:endParaRPr/>
          </a:p>
        </p:txBody>
      </p:sp>
      <p:sp>
        <p:nvSpPr>
          <p:cNvPr id="232" name="Google Shape;232;ga80121c0d5_0_17"/>
          <p:cNvSpPr txBox="1"/>
          <p:nvPr>
            <p:ph idx="1" type="body"/>
          </p:nvPr>
        </p:nvSpPr>
        <p:spPr>
          <a:xfrm>
            <a:off x="9701375" y="2512125"/>
            <a:ext cx="2234400" cy="29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90000"/>
                </a:solidFill>
              </a:rPr>
              <a:t>Documentaries</a:t>
            </a:r>
            <a:r>
              <a:rPr b="1" lang="en-US" sz="2000">
                <a:solidFill>
                  <a:srgbClr val="990000"/>
                </a:solidFill>
              </a:rPr>
              <a:t>:  </a:t>
            </a:r>
            <a:r>
              <a:rPr b="1" lang="en-US" sz="2000">
                <a:solidFill>
                  <a:srgbClr val="990000"/>
                </a:solidFill>
              </a:rPr>
              <a:t>4.40 </a:t>
            </a:r>
            <a:endParaRPr b="1" sz="20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Horror movies</a:t>
            </a:r>
            <a:r>
              <a:rPr lang="en-US" sz="1900"/>
              <a:t>: 4.08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Romantic movies</a:t>
            </a:r>
            <a:r>
              <a:rPr lang="en-US" sz="1900"/>
              <a:t>: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/>
              <a:t>3.84</a:t>
            </a:r>
            <a:endParaRPr sz="1900"/>
          </a:p>
        </p:txBody>
      </p:sp>
      <p:pic>
        <p:nvPicPr>
          <p:cNvPr id="233" name="Google Shape;233;ga80121c0d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75" y="2170600"/>
            <a:ext cx="2695550" cy="40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0121c0d5_0_17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163" y="2170600"/>
            <a:ext cx="6539112" cy="404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0121c0d5_0_41"/>
          <p:cNvSpPr txBox="1"/>
          <p:nvPr>
            <p:ph type="title"/>
          </p:nvPr>
        </p:nvSpPr>
        <p:spPr>
          <a:xfrm>
            <a:off x="2231136" y="2788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persona 4</a:t>
            </a:r>
            <a:endParaRPr/>
          </a:p>
        </p:txBody>
      </p:sp>
      <p:sp>
        <p:nvSpPr>
          <p:cNvPr id="240" name="Google Shape;240;ga80121c0d5_0_41"/>
          <p:cNvSpPr txBox="1"/>
          <p:nvPr>
            <p:ph idx="1" type="body"/>
          </p:nvPr>
        </p:nvSpPr>
        <p:spPr>
          <a:xfrm>
            <a:off x="9716050" y="2904800"/>
            <a:ext cx="2444700" cy="329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Documentaries</a:t>
            </a:r>
            <a:r>
              <a:rPr lang="en-US" sz="2100"/>
              <a:t>: </a:t>
            </a:r>
            <a:r>
              <a:rPr lang="en-US" sz="2100"/>
              <a:t>3.79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Horror movies</a:t>
            </a:r>
            <a:r>
              <a:rPr lang="en-US" sz="2100"/>
              <a:t>: </a:t>
            </a:r>
            <a:r>
              <a:rPr lang="en-US" sz="2100"/>
              <a:t>4.08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CC0000"/>
                </a:solidFill>
              </a:rPr>
              <a:t>Romantic movies</a:t>
            </a:r>
            <a:r>
              <a:rPr b="1" lang="en-US" sz="2100">
                <a:solidFill>
                  <a:srgbClr val="CC0000"/>
                </a:solidFill>
              </a:rPr>
              <a:t>: </a:t>
            </a:r>
            <a:r>
              <a:rPr b="1" lang="en-US" sz="2100">
                <a:solidFill>
                  <a:srgbClr val="CC0000"/>
                </a:solidFill>
              </a:rPr>
              <a:t>4.41</a:t>
            </a:r>
            <a:endParaRPr b="1" sz="2100">
              <a:solidFill>
                <a:srgbClr val="CC0000"/>
              </a:solidFill>
            </a:endParaRPr>
          </a:p>
        </p:txBody>
      </p:sp>
      <p:pic>
        <p:nvPicPr>
          <p:cNvPr id="241" name="Google Shape;241;ga80121c0d5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00" y="2344700"/>
            <a:ext cx="2844050" cy="39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a80121c0d5_0_41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950" y="2381902"/>
            <a:ext cx="6187689" cy="3826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0121c0d5_0_78"/>
          <p:cNvSpPr txBox="1"/>
          <p:nvPr>
            <p:ph type="title"/>
          </p:nvPr>
        </p:nvSpPr>
        <p:spPr>
          <a:xfrm>
            <a:off x="2133450" y="2733450"/>
            <a:ext cx="7925100" cy="13911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/>
              <a:t>Recommendations and Applications</a:t>
            </a:r>
            <a:endParaRPr b="1" sz="4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/>
          <p:nvPr>
            <p:ph type="title"/>
          </p:nvPr>
        </p:nvSpPr>
        <p:spPr>
          <a:xfrm>
            <a:off x="2231136" y="9457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Average rating for SAW inside persona 1/2: 4/4.03</a:t>
            </a:r>
            <a:endParaRPr/>
          </a:p>
        </p:txBody>
      </p:sp>
      <p:sp>
        <p:nvSpPr>
          <p:cNvPr id="253" name="Google Shape;253;p11"/>
          <p:cNvSpPr txBox="1"/>
          <p:nvPr>
            <p:ph idx="1" type="body"/>
          </p:nvPr>
        </p:nvSpPr>
        <p:spPr>
          <a:xfrm>
            <a:off x="8012256" y="2850775"/>
            <a:ext cx="3455400" cy="31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6361" y="3307450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1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75" y="2387229"/>
            <a:ext cx="65151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80121c781_5_16"/>
          <p:cNvSpPr txBox="1"/>
          <p:nvPr>
            <p:ph type="title"/>
          </p:nvPr>
        </p:nvSpPr>
        <p:spPr>
          <a:xfrm>
            <a:off x="2231136" y="9457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Average rating for</a:t>
            </a:r>
            <a:r>
              <a:rPr lang="en-US">
                <a:highlight>
                  <a:srgbClr val="FFFF00"/>
                </a:highlight>
              </a:rPr>
              <a:t>       </a:t>
            </a:r>
            <a:r>
              <a:rPr lang="en-US"/>
              <a:t>inside persona 3</a:t>
            </a:r>
            <a:r>
              <a:rPr lang="en-US"/>
              <a:t>: 3.82</a:t>
            </a:r>
            <a:endParaRPr/>
          </a:p>
        </p:txBody>
      </p:sp>
      <p:pic>
        <p:nvPicPr>
          <p:cNvPr id="261" name="Google Shape;261;ga80121c781_5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5175" y="2419055"/>
            <a:ext cx="2757050" cy="4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a80121c781_5_16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50" y="2419042"/>
            <a:ext cx="6557963" cy="404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80121c781_5_26"/>
          <p:cNvSpPr txBox="1"/>
          <p:nvPr>
            <p:ph type="title"/>
          </p:nvPr>
        </p:nvSpPr>
        <p:spPr>
          <a:xfrm>
            <a:off x="2231136" y="945792"/>
            <a:ext cx="7729800" cy="1188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Average rating for</a:t>
            </a:r>
            <a:r>
              <a:rPr lang="en-US">
                <a:highlight>
                  <a:srgbClr val="FFFF00"/>
                </a:highlight>
              </a:rPr>
              <a:t>       </a:t>
            </a:r>
            <a:r>
              <a:rPr lang="en-US"/>
              <a:t>inside persona 4</a:t>
            </a:r>
            <a:r>
              <a:rPr lang="en-US"/>
              <a:t>: 3.99</a:t>
            </a:r>
            <a:endParaRPr/>
          </a:p>
        </p:txBody>
      </p:sp>
      <p:sp>
        <p:nvSpPr>
          <p:cNvPr id="268" name="Google Shape;268;ga80121c781_5_26"/>
          <p:cNvSpPr txBox="1"/>
          <p:nvPr/>
        </p:nvSpPr>
        <p:spPr>
          <a:xfrm>
            <a:off x="2098350" y="2325025"/>
            <a:ext cx="54966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ga80121c781_5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050" y="2400592"/>
            <a:ext cx="3404300" cy="347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a80121c781_5_26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994" y="2134394"/>
            <a:ext cx="6557963" cy="404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80121c0d5_0_0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Recommendations</a:t>
            </a:r>
            <a:r>
              <a:rPr lang="en-US"/>
              <a:t> Summary</a:t>
            </a:r>
            <a:endParaRPr/>
          </a:p>
        </p:txBody>
      </p:sp>
      <p:grpSp>
        <p:nvGrpSpPr>
          <p:cNvPr id="276" name="Google Shape;276;ga80121c0d5_0_0"/>
          <p:cNvGrpSpPr/>
          <p:nvPr/>
        </p:nvGrpSpPr>
        <p:grpSpPr>
          <a:xfrm>
            <a:off x="2450409" y="2468658"/>
            <a:ext cx="7291200" cy="4150935"/>
            <a:chOff x="3028" y="3106"/>
            <a:chExt cx="7291200" cy="4150935"/>
          </a:xfrm>
        </p:grpSpPr>
        <p:sp>
          <p:nvSpPr>
            <p:cNvPr id="277" name="Google Shape;277;ga80121c0d5_0_0"/>
            <p:cNvSpPr/>
            <p:nvPr/>
          </p:nvSpPr>
          <p:spPr>
            <a:xfrm>
              <a:off x="3028" y="3106"/>
              <a:ext cx="7291200" cy="1275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ga80121c0d5_0_0"/>
            <p:cNvSpPr/>
            <p:nvPr/>
          </p:nvSpPr>
          <p:spPr>
            <a:xfrm>
              <a:off x="89382" y="2878141"/>
              <a:ext cx="3572100" cy="1275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ga80121c0d5_0_0"/>
            <p:cNvSpPr txBox="1"/>
            <p:nvPr/>
          </p:nvSpPr>
          <p:spPr>
            <a:xfrm>
              <a:off x="126749" y="2915508"/>
              <a:ext cx="3497400" cy="12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Horror Movies</a:t>
              </a:r>
              <a:endParaRPr/>
            </a:p>
          </p:txBody>
        </p:sp>
        <p:sp>
          <p:nvSpPr>
            <p:cNvPr id="280" name="Google Shape;280;ga80121c0d5_0_0"/>
            <p:cNvSpPr/>
            <p:nvPr/>
          </p:nvSpPr>
          <p:spPr>
            <a:xfrm>
              <a:off x="121921" y="1568481"/>
              <a:ext cx="1722300" cy="1275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a80121c0d5_0_0"/>
            <p:cNvSpPr txBox="1"/>
            <p:nvPr/>
          </p:nvSpPr>
          <p:spPr>
            <a:xfrm>
              <a:off x="159288" y="1605848"/>
              <a:ext cx="1647600" cy="12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Persona</a:t>
              </a: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282" name="Google Shape;282;ga80121c0d5_0_0"/>
            <p:cNvSpPr/>
            <p:nvPr/>
          </p:nvSpPr>
          <p:spPr>
            <a:xfrm>
              <a:off x="1902514" y="1558428"/>
              <a:ext cx="1722300" cy="1275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ga80121c0d5_0_0"/>
            <p:cNvSpPr txBox="1"/>
            <p:nvPr/>
          </p:nvSpPr>
          <p:spPr>
            <a:xfrm>
              <a:off x="1939881" y="1595795"/>
              <a:ext cx="1647600" cy="12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Persona</a:t>
              </a: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a80121c0d5_0_0"/>
            <p:cNvSpPr/>
            <p:nvPr/>
          </p:nvSpPr>
          <p:spPr>
            <a:xfrm>
              <a:off x="3670448" y="1528019"/>
              <a:ext cx="1693500" cy="1275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ga80121c0d5_0_0"/>
            <p:cNvSpPr txBox="1"/>
            <p:nvPr/>
          </p:nvSpPr>
          <p:spPr>
            <a:xfrm>
              <a:off x="3707815" y="1565386"/>
              <a:ext cx="1618800" cy="12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Persona</a:t>
              </a: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ga80121c0d5_0_0"/>
            <p:cNvSpPr/>
            <p:nvPr/>
          </p:nvSpPr>
          <p:spPr>
            <a:xfrm>
              <a:off x="5546732" y="1521585"/>
              <a:ext cx="1722300" cy="1275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ga80121c0d5_0_0"/>
            <p:cNvSpPr txBox="1"/>
            <p:nvPr/>
          </p:nvSpPr>
          <p:spPr>
            <a:xfrm>
              <a:off x="5584099" y="1558952"/>
              <a:ext cx="1647600" cy="12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Persona</a:t>
              </a: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ga80121c0d5_0_0"/>
            <p:cNvSpPr/>
            <p:nvPr/>
          </p:nvSpPr>
          <p:spPr>
            <a:xfrm>
              <a:off x="5564937" y="2875034"/>
              <a:ext cx="1722300" cy="1275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ga80121c0d5_0_0"/>
            <p:cNvSpPr txBox="1"/>
            <p:nvPr/>
          </p:nvSpPr>
          <p:spPr>
            <a:xfrm>
              <a:off x="5602304" y="2912401"/>
              <a:ext cx="1647600" cy="12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Romance Movie</a:t>
              </a:r>
              <a:endParaRPr/>
            </a:p>
          </p:txBody>
        </p:sp>
        <p:sp>
          <p:nvSpPr>
            <p:cNvPr id="290" name="Google Shape;290;ga80121c0d5_0_0"/>
            <p:cNvSpPr/>
            <p:nvPr/>
          </p:nvSpPr>
          <p:spPr>
            <a:xfrm>
              <a:off x="3701459" y="2878141"/>
              <a:ext cx="1725600" cy="1275900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ga80121c0d5_0_0"/>
            <p:cNvSpPr txBox="1"/>
            <p:nvPr/>
          </p:nvSpPr>
          <p:spPr>
            <a:xfrm>
              <a:off x="3738826" y="2915508"/>
              <a:ext cx="1650900" cy="12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Documentary</a:t>
              </a:r>
              <a:endParaRPr/>
            </a:p>
          </p:txBody>
        </p:sp>
        <p:sp>
          <p:nvSpPr>
            <p:cNvPr id="292" name="Google Shape;292;ga80121c0d5_0_0"/>
            <p:cNvSpPr txBox="1"/>
            <p:nvPr/>
          </p:nvSpPr>
          <p:spPr>
            <a:xfrm>
              <a:off x="40394" y="40473"/>
              <a:ext cx="7216500" cy="12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300" lIns="274300" spcFirstLastPara="1" rIns="274300" wrap="square" tIns="27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Calibri"/>
                <a:buNone/>
              </a:pPr>
              <a:r>
                <a:rPr b="0" i="0" lang="en-US" sz="7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Users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cap="flat" cmpd="sng" w="3175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3"/>
          <p:cNvSpPr txBox="1"/>
          <p:nvPr>
            <p:ph type="title"/>
          </p:nvPr>
        </p:nvSpPr>
        <p:spPr>
          <a:xfrm>
            <a:off x="1953768" y="667512"/>
            <a:ext cx="8284464" cy="148044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400"/>
              <a:t>HOWEVER, MOVIES ARE NOT A ONE SIZE FIT ALL</a:t>
            </a:r>
            <a:endParaRPr/>
          </a:p>
        </p:txBody>
      </p:sp>
      <p:pic>
        <p:nvPicPr>
          <p:cNvPr descr="A picture containing map&#10;&#10;Description automatically generated" id="113" name="Google Shape;113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9229" y="2153412"/>
            <a:ext cx="5873542" cy="3759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cap="flat" cmpd="sng" w="3175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Gill Sans"/>
              <a:buNone/>
            </a:pPr>
            <a:r>
              <a:rPr lang="en-US" sz="2600"/>
              <a:t>HAVE YOU EVER BEEN FORCED TO GO TO A MOVIE YOU HATED</a:t>
            </a:r>
            <a:r>
              <a:rPr lang="en-US" sz="2600"/>
              <a:t>?</a:t>
            </a:r>
            <a:endParaRPr/>
          </a:p>
        </p:txBody>
      </p:sp>
      <p:pic>
        <p:nvPicPr>
          <p:cNvPr descr="A picture containing icon&#10;&#10;Description automatically generated" id="120" name="Google Shape;120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850" y="2153400"/>
            <a:ext cx="6624300" cy="3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>
            <p:ph type="title"/>
          </p:nvPr>
        </p:nvSpPr>
        <p:spPr>
          <a:xfrm>
            <a:off x="2231111" y="5485142"/>
            <a:ext cx="7729800" cy="118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Gill Sans"/>
              <a:buNone/>
            </a:pPr>
            <a:r>
              <a:rPr lang="en-US" sz="2600"/>
              <a:t>HAVE YOU SEEN MOVIE ADS ON INSTAGRAM THAT YOU WOULD NEVER WATCH?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/>
              <a:t>Road Map</a:t>
            </a:r>
            <a:endParaRPr/>
          </a:p>
        </p:txBody>
      </p:sp>
      <p:sp>
        <p:nvSpPr>
          <p:cNvPr id="127" name="Google Shape;127;p5"/>
          <p:cNvSpPr txBox="1"/>
          <p:nvPr>
            <p:ph idx="1" type="body"/>
          </p:nvPr>
        </p:nvSpPr>
        <p:spPr>
          <a:xfrm>
            <a:off x="2231125" y="2685175"/>
            <a:ext cx="8027400" cy="3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1.) Experiment Description</a:t>
            </a:r>
            <a:endParaRPr sz="2400"/>
          </a:p>
          <a:p>
            <a:pPr indent="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2.) Data description and Prescriptive analysis</a:t>
            </a:r>
            <a:endParaRPr sz="2400"/>
          </a:p>
          <a:p>
            <a:pPr indent="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3.) Result presenting</a:t>
            </a:r>
            <a:endParaRPr sz="2400"/>
          </a:p>
          <a:p>
            <a:pPr indent="0" lvl="0" marL="2286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4.) Application and Recommendation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80121c0d5_0_63"/>
          <p:cNvSpPr txBox="1"/>
          <p:nvPr>
            <p:ph type="title"/>
          </p:nvPr>
        </p:nvSpPr>
        <p:spPr>
          <a:xfrm>
            <a:off x="2306900" y="2419730"/>
            <a:ext cx="7704300" cy="18924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Experiment Description</a:t>
            </a:r>
            <a:endParaRPr b="1" sz="3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86575b422_0_13"/>
          <p:cNvSpPr txBox="1"/>
          <p:nvPr>
            <p:ph type="title"/>
          </p:nvPr>
        </p:nvSpPr>
        <p:spPr>
          <a:xfrm>
            <a:off x="2231136" y="2788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 1: Documentaries</a:t>
            </a:r>
            <a:endParaRPr/>
          </a:p>
        </p:txBody>
      </p:sp>
      <p:pic>
        <p:nvPicPr>
          <p:cNvPr id="138" name="Google Shape;138;g786575b42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338" y="1543700"/>
            <a:ext cx="3546925" cy="52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86575b422_0_18"/>
          <p:cNvSpPr txBox="1"/>
          <p:nvPr>
            <p:ph type="title"/>
          </p:nvPr>
        </p:nvSpPr>
        <p:spPr>
          <a:xfrm>
            <a:off x="2231136" y="2788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 2: Horror movies</a:t>
            </a:r>
            <a:endParaRPr/>
          </a:p>
        </p:txBody>
      </p:sp>
      <p:pic>
        <p:nvPicPr>
          <p:cNvPr id="144" name="Google Shape;144;g786575b42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975" y="1624950"/>
            <a:ext cx="3492050" cy="52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86575b422_0_23"/>
          <p:cNvSpPr txBox="1"/>
          <p:nvPr>
            <p:ph type="title"/>
          </p:nvPr>
        </p:nvSpPr>
        <p:spPr>
          <a:xfrm>
            <a:off x="2231136" y="2788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 3: Romantic movies</a:t>
            </a:r>
            <a:endParaRPr/>
          </a:p>
        </p:txBody>
      </p:sp>
      <p:pic>
        <p:nvPicPr>
          <p:cNvPr id="150" name="Google Shape;150;g786575b422_0_23"/>
          <p:cNvPicPr preferRelativeResize="0"/>
          <p:nvPr/>
        </p:nvPicPr>
        <p:blipFill rotWithShape="1">
          <a:blip r:embed="rId3">
            <a:alphaModFix/>
          </a:blip>
          <a:srcRect b="1960" l="2638" r="3137" t="1960"/>
          <a:stretch/>
        </p:blipFill>
        <p:spPr>
          <a:xfrm>
            <a:off x="4284063" y="1543700"/>
            <a:ext cx="3623925" cy="52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2020-12-07T07:48:25Z</dcterms:created>
  <dc:creator>Chung, Michael</dc:creator>
</cp:coreProperties>
</file>